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4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5143500" type="screen16x9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19" d="100"/>
          <a:sy n="119" d="100"/>
        </p:scale>
        <p:origin x="-96" y="-28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1827817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4" name="Shape 4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4" name="Shape 10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1" name="Shape 11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7" name="Shape 11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24" name="Shape 12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31" name="Shape 13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38" name="Shape 13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44" name="Shape 14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50" name="Shape 15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0" name="Shape 5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6" name="Shape 5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3" name="Shape 6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7" name="Shape 7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3" name="Shape 8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0" name="Shape 9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7" name="Shape 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/>
          <p:nvPr/>
        </p:nvSpPr>
        <p:spPr>
          <a:xfrm>
            <a:off x="0" y="2914648"/>
            <a:ext cx="9144000" cy="2228999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cxnSp>
        <p:nvCxnSpPr>
          <p:cNvPr id="10" name="Shape 10"/>
          <p:cNvCxnSpPr/>
          <p:nvPr/>
        </p:nvCxnSpPr>
        <p:spPr>
          <a:xfrm>
            <a:off x="0" y="2914649"/>
            <a:ext cx="9144000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1" name="Shape 11"/>
          <p:cNvSpPr txBox="1">
            <a:spLocks noGrp="1"/>
          </p:cNvSpPr>
          <p:nvPr>
            <p:ph type="ctrTitle"/>
          </p:nvPr>
        </p:nvSpPr>
        <p:spPr>
          <a:xfrm>
            <a:off x="685800" y="1618313"/>
            <a:ext cx="7772400" cy="12380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buClr>
                <a:schemeClr val="dk2"/>
              </a:buClr>
              <a:buSzPct val="100000"/>
              <a:defRPr sz="4800">
                <a:solidFill>
                  <a:schemeClr val="dk2"/>
                </a:solidFill>
              </a:defRPr>
            </a:lvl1pPr>
            <a:lvl2pPr>
              <a:spcBef>
                <a:spcPts val="0"/>
              </a:spcBef>
              <a:buClr>
                <a:schemeClr val="dk2"/>
              </a:buClr>
              <a:buSzPct val="100000"/>
              <a:defRPr sz="4800">
                <a:solidFill>
                  <a:schemeClr val="dk2"/>
                </a:solidFill>
              </a:defRPr>
            </a:lvl2pPr>
            <a:lvl3pPr>
              <a:spcBef>
                <a:spcPts val="0"/>
              </a:spcBef>
              <a:buClr>
                <a:schemeClr val="dk2"/>
              </a:buClr>
              <a:buSzPct val="100000"/>
              <a:defRPr sz="4800">
                <a:solidFill>
                  <a:schemeClr val="dk2"/>
                </a:solidFill>
              </a:defRPr>
            </a:lvl3pPr>
            <a:lvl4pPr>
              <a:spcBef>
                <a:spcPts val="0"/>
              </a:spcBef>
              <a:buClr>
                <a:schemeClr val="dk2"/>
              </a:buClr>
              <a:buSzPct val="100000"/>
              <a:defRPr sz="4800">
                <a:solidFill>
                  <a:schemeClr val="dk2"/>
                </a:solidFill>
              </a:defRPr>
            </a:lvl4pPr>
            <a:lvl5pPr>
              <a:spcBef>
                <a:spcPts val="0"/>
              </a:spcBef>
              <a:buClr>
                <a:schemeClr val="dk2"/>
              </a:buClr>
              <a:buSzPct val="100000"/>
              <a:defRPr sz="4800">
                <a:solidFill>
                  <a:schemeClr val="dk2"/>
                </a:solidFill>
              </a:defRPr>
            </a:lvl5pPr>
            <a:lvl6pPr>
              <a:spcBef>
                <a:spcPts val="0"/>
              </a:spcBef>
              <a:buClr>
                <a:schemeClr val="dk2"/>
              </a:buClr>
              <a:buSzPct val="100000"/>
              <a:defRPr sz="4800">
                <a:solidFill>
                  <a:schemeClr val="dk2"/>
                </a:solidFill>
              </a:defRPr>
            </a:lvl6pPr>
            <a:lvl7pPr>
              <a:spcBef>
                <a:spcPts val="0"/>
              </a:spcBef>
              <a:buClr>
                <a:schemeClr val="dk2"/>
              </a:buClr>
              <a:buSzPct val="100000"/>
              <a:defRPr sz="4800">
                <a:solidFill>
                  <a:schemeClr val="dk2"/>
                </a:solidFill>
              </a:defRPr>
            </a:lvl7pPr>
            <a:lvl8pPr>
              <a:spcBef>
                <a:spcPts val="0"/>
              </a:spcBef>
              <a:buClr>
                <a:schemeClr val="dk2"/>
              </a:buClr>
              <a:buSzPct val="100000"/>
              <a:defRPr sz="4800">
                <a:solidFill>
                  <a:schemeClr val="dk2"/>
                </a:solidFill>
              </a:defRPr>
            </a:lvl8pPr>
            <a:lvl9pPr>
              <a:spcBef>
                <a:spcPts val="0"/>
              </a:spcBef>
              <a:buClr>
                <a:schemeClr val="dk2"/>
              </a:buClr>
              <a:buSzPct val="100000"/>
              <a:defRPr sz="4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ubTitle" idx="1"/>
          </p:nvPr>
        </p:nvSpPr>
        <p:spPr>
          <a:xfrm>
            <a:off x="685800" y="2964777"/>
            <a:ext cx="7772400" cy="944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buClr>
                <a:schemeClr val="lt2"/>
              </a:buClr>
              <a:buSzPct val="100000"/>
              <a:buNone/>
              <a:defRPr sz="3600">
                <a:solidFill>
                  <a:schemeClr val="lt2"/>
                </a:solidFill>
              </a:defRPr>
            </a:lvl1pPr>
            <a:lvl2pPr>
              <a:spcBef>
                <a:spcPts val="0"/>
              </a:spcBef>
              <a:buClr>
                <a:schemeClr val="lt2"/>
              </a:buClr>
              <a:buSzPct val="100000"/>
              <a:buNone/>
              <a:defRPr sz="3600">
                <a:solidFill>
                  <a:schemeClr val="lt2"/>
                </a:solidFill>
              </a:defRPr>
            </a:lvl2pPr>
            <a:lvl3pPr>
              <a:spcBef>
                <a:spcPts val="0"/>
              </a:spcBef>
              <a:buClr>
                <a:schemeClr val="lt2"/>
              </a:buClr>
              <a:buSzPct val="100000"/>
              <a:buNone/>
              <a:defRPr sz="3600">
                <a:solidFill>
                  <a:schemeClr val="lt2"/>
                </a:solidFill>
              </a:defRPr>
            </a:lvl3pPr>
            <a:lvl4pPr>
              <a:spcBef>
                <a:spcPts val="0"/>
              </a:spcBef>
              <a:buClr>
                <a:schemeClr val="lt2"/>
              </a:buClr>
              <a:buSzPct val="100000"/>
              <a:buNone/>
              <a:defRPr sz="3600">
                <a:solidFill>
                  <a:schemeClr val="lt2"/>
                </a:solidFill>
              </a:defRPr>
            </a:lvl4pPr>
            <a:lvl5pPr>
              <a:spcBef>
                <a:spcPts val="0"/>
              </a:spcBef>
              <a:buClr>
                <a:schemeClr val="lt2"/>
              </a:buClr>
              <a:buSzPct val="100000"/>
              <a:buNone/>
              <a:defRPr sz="3600">
                <a:solidFill>
                  <a:schemeClr val="lt2"/>
                </a:solidFill>
              </a:defRPr>
            </a:lvl5pPr>
            <a:lvl6pPr>
              <a:spcBef>
                <a:spcPts val="0"/>
              </a:spcBef>
              <a:buClr>
                <a:schemeClr val="lt2"/>
              </a:buClr>
              <a:buSzPct val="100000"/>
              <a:buNone/>
              <a:defRPr sz="3600">
                <a:solidFill>
                  <a:schemeClr val="lt2"/>
                </a:solidFill>
              </a:defRPr>
            </a:lvl6pPr>
            <a:lvl7pPr>
              <a:spcBef>
                <a:spcPts val="0"/>
              </a:spcBef>
              <a:buClr>
                <a:schemeClr val="lt2"/>
              </a:buClr>
              <a:buSzPct val="100000"/>
              <a:buNone/>
              <a:defRPr sz="3600">
                <a:solidFill>
                  <a:schemeClr val="lt2"/>
                </a:solidFill>
              </a:defRPr>
            </a:lvl7pPr>
            <a:lvl8pPr>
              <a:spcBef>
                <a:spcPts val="0"/>
              </a:spcBef>
              <a:buClr>
                <a:schemeClr val="lt2"/>
              </a:buClr>
              <a:buSzPct val="100000"/>
              <a:buNone/>
              <a:defRPr sz="3600">
                <a:solidFill>
                  <a:schemeClr val="lt2"/>
                </a:solidFill>
              </a:defRPr>
            </a:lvl8pPr>
            <a:lvl9pPr>
              <a:spcBef>
                <a:spcPts val="0"/>
              </a:spcBef>
              <a:buClr>
                <a:schemeClr val="lt2"/>
              </a:buClr>
              <a:buSzPct val="100000"/>
              <a:buNone/>
              <a:defRPr sz="3600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‹#›</a:t>
            </a:fld>
            <a:endParaRPr lang="en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/>
          <p:nvPr/>
        </p:nvSpPr>
        <p:spPr>
          <a:xfrm>
            <a:off x="0" y="0"/>
            <a:ext cx="9144000" cy="11277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cxnSp>
        <p:nvCxnSpPr>
          <p:cNvPr id="16" name="Shape 16"/>
          <p:cNvCxnSpPr/>
          <p:nvPr/>
        </p:nvCxnSpPr>
        <p:spPr>
          <a:xfrm>
            <a:off x="0" y="1127679"/>
            <a:ext cx="9144000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/>
          <p:nvPr/>
        </p:nvSpPr>
        <p:spPr>
          <a:xfrm>
            <a:off x="0" y="0"/>
            <a:ext cx="9144000" cy="11277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cxnSp>
        <p:nvCxnSpPr>
          <p:cNvPr id="22" name="Shape 22"/>
          <p:cNvCxnSpPr/>
          <p:nvPr/>
        </p:nvCxnSpPr>
        <p:spPr>
          <a:xfrm>
            <a:off x="0" y="1127679"/>
            <a:ext cx="9144000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3" name="Shape 23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3994500" cy="3725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body" idx="2"/>
          </p:nvPr>
        </p:nvSpPr>
        <p:spPr>
          <a:xfrm>
            <a:off x="4692273" y="1200150"/>
            <a:ext cx="3994500" cy="3725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/>
          <p:nvPr/>
        </p:nvSpPr>
        <p:spPr>
          <a:xfrm>
            <a:off x="0" y="0"/>
            <a:ext cx="9144000" cy="11277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cxnSp>
        <p:nvCxnSpPr>
          <p:cNvPr id="29" name="Shape 29"/>
          <p:cNvCxnSpPr/>
          <p:nvPr/>
        </p:nvCxnSpPr>
        <p:spPr>
          <a:xfrm>
            <a:off x="0" y="1127679"/>
            <a:ext cx="9144000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0" name="Shape 30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/>
          <p:nvPr/>
        </p:nvSpPr>
        <p:spPr>
          <a:xfrm>
            <a:off x="0" y="4225081"/>
            <a:ext cx="9144000" cy="9183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cxnSp>
        <p:nvCxnSpPr>
          <p:cNvPr id="34" name="Shape 34"/>
          <p:cNvCxnSpPr/>
          <p:nvPr/>
        </p:nvCxnSpPr>
        <p:spPr>
          <a:xfrm>
            <a:off x="0" y="4225081"/>
            <a:ext cx="9144000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457200" y="4406309"/>
            <a:ext cx="8229600" cy="5195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algn="ctr">
              <a:spcBef>
                <a:spcPts val="0"/>
              </a:spcBef>
              <a:buClr>
                <a:schemeClr val="lt1"/>
              </a:buClr>
              <a:buSzPct val="100000"/>
              <a:buNone/>
              <a:defRPr sz="1800">
                <a:solidFill>
                  <a:schemeClr val="lt1"/>
                </a:solidFill>
              </a:defRPr>
            </a:lvl1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‹#›</a:t>
            </a:fld>
            <a:endParaRPr lang="en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3600" b="1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3600" b="1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3600" b="1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3600" b="1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3600" b="1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3600" b="1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3600" b="1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3600" b="1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3600" b="1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600"/>
              </a:spcBef>
              <a:buClr>
                <a:schemeClr val="dk2"/>
              </a:buClr>
              <a:buSzPct val="100000"/>
              <a:buFont typeface="Trebuchet MS"/>
              <a:defRPr sz="3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>
              <a:spcBef>
                <a:spcPts val="480"/>
              </a:spcBef>
              <a:buClr>
                <a:schemeClr val="dk2"/>
              </a:buClr>
              <a:buSzPct val="100000"/>
              <a:buFont typeface="Trebuchet MS"/>
              <a:defRPr sz="2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>
              <a:spcBef>
                <a:spcPts val="480"/>
              </a:spcBef>
              <a:buClr>
                <a:schemeClr val="dk2"/>
              </a:buClr>
              <a:buSzPct val="100000"/>
              <a:buFont typeface="Trebuchet MS"/>
              <a:defRPr sz="2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>
              <a:spcBef>
                <a:spcPts val="360"/>
              </a:spcBef>
              <a:buClr>
                <a:schemeClr val="dk2"/>
              </a:buClr>
              <a:buSzPct val="100000"/>
              <a:buFont typeface="Trebuchet MS"/>
              <a:defRPr sz="1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>
              <a:spcBef>
                <a:spcPts val="360"/>
              </a:spcBef>
              <a:buClr>
                <a:schemeClr val="dk2"/>
              </a:buClr>
              <a:buSzPct val="100000"/>
              <a:buFont typeface="Trebuchet MS"/>
              <a:defRPr sz="1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>
              <a:spcBef>
                <a:spcPts val="360"/>
              </a:spcBef>
              <a:buClr>
                <a:schemeClr val="dk2"/>
              </a:buClr>
              <a:buSzPct val="100000"/>
              <a:buFont typeface="Trebuchet MS"/>
              <a:defRPr sz="1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>
              <a:spcBef>
                <a:spcPts val="360"/>
              </a:spcBef>
              <a:buClr>
                <a:schemeClr val="dk2"/>
              </a:buClr>
              <a:buSzPct val="100000"/>
              <a:buFont typeface="Trebuchet MS"/>
              <a:defRPr sz="1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>
              <a:spcBef>
                <a:spcPts val="360"/>
              </a:spcBef>
              <a:buClr>
                <a:schemeClr val="dk2"/>
              </a:buClr>
              <a:buSzPct val="100000"/>
              <a:buFont typeface="Trebuchet MS"/>
              <a:defRPr sz="1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>
              <a:spcBef>
                <a:spcPts val="360"/>
              </a:spcBef>
              <a:buClr>
                <a:schemeClr val="dk2"/>
              </a:buClr>
              <a:buSzPct val="100000"/>
              <a:buFont typeface="Trebuchet MS"/>
              <a:defRPr sz="1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algn="r">
              <a:spcBef>
                <a:spcPts val="0"/>
              </a:spcBef>
              <a:buNone/>
            </a:pPr>
            <a:fld id="{00000000-1234-1234-1234-123412341234}" type="slidenum">
              <a:rPr lang="en" sz="13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‹#›</a:t>
            </a:fld>
            <a:endParaRPr lang="en" sz="1300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3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4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 txBox="1">
            <a:spLocks noGrp="1"/>
          </p:cNvSpPr>
          <p:nvPr>
            <p:ph type="ctrTitle"/>
          </p:nvPr>
        </p:nvSpPr>
        <p:spPr>
          <a:xfrm>
            <a:off x="685800" y="1618313"/>
            <a:ext cx="7772400" cy="12380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algn="r" rtl="0">
              <a:spcBef>
                <a:spcPts val="0"/>
              </a:spcBef>
              <a:buNone/>
            </a:pPr>
            <a:endParaRPr/>
          </a:p>
          <a:p>
            <a:pPr algn="r">
              <a:spcBef>
                <a:spcPts val="0"/>
              </a:spcBef>
              <a:buNone/>
            </a:pPr>
            <a:r>
              <a:rPr lang="en" sz="6000"/>
              <a:t>At Ease</a:t>
            </a:r>
          </a:p>
        </p:txBody>
      </p:sp>
      <p:sp>
        <p:nvSpPr>
          <p:cNvPr id="41" name="Shape 41"/>
          <p:cNvSpPr txBox="1">
            <a:spLocks noGrp="1"/>
          </p:cNvSpPr>
          <p:nvPr>
            <p:ph type="subTitle" idx="1"/>
          </p:nvPr>
        </p:nvSpPr>
        <p:spPr>
          <a:xfrm>
            <a:off x="685800" y="2964772"/>
            <a:ext cx="7772400" cy="17523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 sz="3000"/>
              <a:t>Jesse Parker</a:t>
            </a:r>
          </a:p>
          <a:p>
            <a:pPr rtl="0">
              <a:spcBef>
                <a:spcPts val="0"/>
              </a:spcBef>
              <a:buNone/>
            </a:pPr>
            <a:r>
              <a:rPr lang="en" sz="3000"/>
              <a:t>Mark Koren</a:t>
            </a:r>
          </a:p>
          <a:p>
            <a:pPr>
              <a:spcBef>
                <a:spcPts val="0"/>
              </a:spcBef>
              <a:buNone/>
            </a:pPr>
            <a:r>
              <a:rPr lang="en" sz="3000"/>
              <a:t>Lucius Guthrie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Editing Payment Settings</a:t>
            </a:r>
          </a:p>
        </p:txBody>
      </p:sp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3611699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514350" lvl="0" indent="-285750" rtl="0">
              <a:spcBef>
                <a:spcPts val="0"/>
              </a:spcBef>
              <a:buSzPct val="100000"/>
              <a:buFont typeface="Arial"/>
              <a:buChar char="•"/>
            </a:pPr>
            <a:r>
              <a:rPr lang="en" sz="1800" dirty="0"/>
              <a:t>Managers can change their Payment settings by simply changing the values on the page.</a:t>
            </a:r>
          </a:p>
          <a:p>
            <a:pPr marL="514350" lvl="0" indent="-285750">
              <a:spcBef>
                <a:spcPts val="0"/>
              </a:spcBef>
              <a:buSzPct val="100000"/>
              <a:buFont typeface="Arial"/>
              <a:buChar char="•"/>
            </a:pPr>
            <a:r>
              <a:rPr lang="en" sz="1800" dirty="0"/>
              <a:t>By clicking the save button, the settings will be saved in the database and will take effect immediately.</a:t>
            </a:r>
          </a:p>
        </p:txBody>
      </p:sp>
      <p:pic>
        <p:nvPicPr>
          <p:cNvPr id="101" name="Shape 10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07300" y="1253250"/>
            <a:ext cx="4762500" cy="3619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Adding a Payment Account</a:t>
            </a:r>
          </a:p>
        </p:txBody>
      </p:sp>
      <p:sp>
        <p:nvSpPr>
          <p:cNvPr id="107" name="Shape 107"/>
          <p:cNvSpPr txBox="1">
            <a:spLocks noGrp="1"/>
          </p:cNvSpPr>
          <p:nvPr>
            <p:ph type="body" idx="1"/>
          </p:nvPr>
        </p:nvSpPr>
        <p:spPr>
          <a:xfrm>
            <a:off x="266475" y="1200150"/>
            <a:ext cx="37008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514350" lvl="0" indent="-285750" rtl="0">
              <a:spcBef>
                <a:spcPts val="0"/>
              </a:spcBef>
              <a:buSzPct val="100000"/>
              <a:buFont typeface="Arial"/>
              <a:buChar char="•"/>
            </a:pPr>
            <a:r>
              <a:rPr lang="en" sz="1800" dirty="0"/>
              <a:t>Managers can connect their stripe account to the At-Ease app by entering their stripe info on the webView which is connected to the stripe sign in page.  </a:t>
            </a:r>
          </a:p>
          <a:p>
            <a:pPr marL="514350" lvl="0" indent="-285750">
              <a:spcBef>
                <a:spcPts val="0"/>
              </a:spcBef>
              <a:buSzPct val="100000"/>
              <a:buFont typeface="Arial"/>
              <a:buChar char="•"/>
            </a:pPr>
            <a:r>
              <a:rPr lang="en" sz="1800" dirty="0"/>
              <a:t>After the manager has logged into their stripe info, the activation process will be started and will eventually allow At-Ease to process payments on their behalf</a:t>
            </a:r>
          </a:p>
        </p:txBody>
      </p:sp>
      <p:pic>
        <p:nvPicPr>
          <p:cNvPr id="108" name="Shape 10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060075" y="1621249"/>
            <a:ext cx="4969349" cy="30018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Payment Classes</a:t>
            </a:r>
          </a:p>
        </p:txBody>
      </p:sp>
      <p:pic>
        <p:nvPicPr>
          <p:cNvPr id="114" name="Shape 1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54024" y="1200150"/>
            <a:ext cx="5349174" cy="3806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3200"/>
              <a:t>Maintenance Request Sequence Diagram</a:t>
            </a:r>
          </a:p>
        </p:txBody>
      </p:sp>
      <p:sp>
        <p:nvSpPr>
          <p:cNvPr id="120" name="Shape 120"/>
          <p:cNvSpPr txBox="1">
            <a:spLocks noGrp="1"/>
          </p:cNvSpPr>
          <p:nvPr>
            <p:ph type="body" idx="1"/>
          </p:nvPr>
        </p:nvSpPr>
        <p:spPr>
          <a:xfrm>
            <a:off x="485825" y="1200150"/>
            <a:ext cx="27210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514350" lvl="0" indent="-285750" rtl="0">
              <a:spcBef>
                <a:spcPts val="0"/>
              </a:spcBef>
              <a:buSzPct val="100000"/>
              <a:buFont typeface="Arial"/>
              <a:buChar char="•"/>
            </a:pPr>
            <a:r>
              <a:rPr lang="en" sz="1800" dirty="0"/>
              <a:t>RecyclerView must populate from the database</a:t>
            </a:r>
          </a:p>
          <a:p>
            <a:pPr marL="514350" lvl="0" indent="-285750" rtl="0">
              <a:spcBef>
                <a:spcPts val="0"/>
              </a:spcBef>
              <a:buSzPct val="100000"/>
              <a:buFont typeface="Arial"/>
              <a:buChar char="•"/>
            </a:pPr>
            <a:r>
              <a:rPr lang="en" sz="1800" dirty="0"/>
              <a:t>This is the basis of most maintenance request sequences</a:t>
            </a:r>
          </a:p>
        </p:txBody>
      </p:sp>
      <p:pic>
        <p:nvPicPr>
          <p:cNvPr id="121" name="Shape 1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236225" y="1200150"/>
            <a:ext cx="5829237" cy="38480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3200"/>
              <a:t>Maintenance Request Sequence Diagram</a:t>
            </a:r>
          </a:p>
        </p:txBody>
      </p:sp>
      <p:sp>
        <p:nvSpPr>
          <p:cNvPr id="127" name="Shape 127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24897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514350" lvl="0" indent="-285750" rtl="0">
              <a:spcBef>
                <a:spcPts val="0"/>
              </a:spcBef>
              <a:buSzPct val="100000"/>
              <a:buFont typeface="Arial"/>
              <a:buChar char="•"/>
            </a:pPr>
            <a:r>
              <a:rPr lang="en" sz="1800" dirty="0"/>
              <a:t>Closing a request is akin to both parties saying that it has been resolved</a:t>
            </a:r>
          </a:p>
          <a:p>
            <a:pPr marL="514350" lvl="0" indent="-285750">
              <a:spcBef>
                <a:spcPts val="0"/>
              </a:spcBef>
              <a:buSzPct val="100000"/>
              <a:buFont typeface="Arial"/>
              <a:buChar char="•"/>
            </a:pPr>
            <a:r>
              <a:rPr lang="en" sz="1800" dirty="0"/>
              <a:t>Tenant must confirm that a maintenance request can be closed</a:t>
            </a:r>
          </a:p>
        </p:txBody>
      </p:sp>
      <p:pic>
        <p:nvPicPr>
          <p:cNvPr id="128" name="Shape 1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038000" y="1263225"/>
            <a:ext cx="6041124" cy="35141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3200"/>
              <a:t>Maintenance Request Sequence Diagram</a:t>
            </a:r>
          </a:p>
        </p:txBody>
      </p:sp>
      <p:sp>
        <p:nvSpPr>
          <p:cNvPr id="134" name="Shape 134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2647499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514350" lvl="0" indent="-285750" rtl="0">
              <a:spcBef>
                <a:spcPts val="0"/>
              </a:spcBef>
              <a:buSzPct val="100000"/>
              <a:buFont typeface="Arial"/>
              <a:buChar char="•"/>
            </a:pPr>
            <a:r>
              <a:rPr lang="en" sz="1800" dirty="0"/>
              <a:t>Requests are currently deleted. A stretch goal is to archive instead</a:t>
            </a:r>
          </a:p>
        </p:txBody>
      </p:sp>
      <p:pic>
        <p:nvPicPr>
          <p:cNvPr id="135" name="Shape 13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397175" y="1200150"/>
            <a:ext cx="5545225" cy="3843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Maintenance Classes</a:t>
            </a:r>
          </a:p>
        </p:txBody>
      </p:sp>
      <p:pic>
        <p:nvPicPr>
          <p:cNvPr id="141" name="Shape 14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229135" y="1188650"/>
            <a:ext cx="4685726" cy="38237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Summary of Changes</a:t>
            </a:r>
          </a:p>
        </p:txBody>
      </p:sp>
      <p:sp>
        <p:nvSpPr>
          <p:cNvPr id="147" name="Shape 147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685800" lvl="0" indent="-457200" rtl="0">
              <a:spcBef>
                <a:spcPts val="0"/>
              </a:spcBef>
              <a:buFont typeface="Arial"/>
              <a:buChar char="•"/>
            </a:pPr>
            <a:r>
              <a:rPr lang="en" dirty="0"/>
              <a:t>Stripe will be the only payment system</a:t>
            </a:r>
          </a:p>
          <a:p>
            <a:pPr marL="685800" lvl="0" indent="-457200" rtl="0">
              <a:spcBef>
                <a:spcPts val="0"/>
              </a:spcBef>
              <a:buFont typeface="Arial"/>
              <a:buChar char="•"/>
            </a:pPr>
            <a:r>
              <a:rPr lang="en" dirty="0"/>
              <a:t>We have not made any other changes at this stage of the design.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Updated Problem</a:t>
            </a:r>
          </a:p>
        </p:txBody>
      </p:sp>
      <p:sp>
        <p:nvSpPr>
          <p:cNvPr id="47" name="Shape 47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685800" lvl="0" indent="-457200" rtl="0">
              <a:spcBef>
                <a:spcPts val="0"/>
              </a:spcBef>
              <a:buFont typeface="Arial"/>
              <a:buChar char="•"/>
            </a:pPr>
            <a:r>
              <a:rPr lang="en" dirty="0"/>
              <a:t>Same problems!</a:t>
            </a:r>
          </a:p>
          <a:p>
            <a:pPr marL="685800" lvl="0" indent="-457200" rtl="0">
              <a:spcBef>
                <a:spcPts val="0"/>
              </a:spcBef>
              <a:buFont typeface="Arial"/>
              <a:buChar char="•"/>
            </a:pPr>
            <a:r>
              <a:rPr lang="en" dirty="0"/>
              <a:t>Communication between Tenants and Property Managers is sub par</a:t>
            </a:r>
          </a:p>
          <a:p>
            <a:pPr marL="685800" lvl="0" indent="-457200" rtl="0">
              <a:spcBef>
                <a:spcPts val="0"/>
              </a:spcBef>
              <a:buFont typeface="Arial"/>
              <a:buChar char="•"/>
            </a:pPr>
            <a:r>
              <a:rPr lang="en" dirty="0"/>
              <a:t>Maintenance Requests go unnoticed</a:t>
            </a:r>
          </a:p>
          <a:p>
            <a:pPr marL="685800" lvl="0" indent="-457200" rtl="0">
              <a:spcBef>
                <a:spcPts val="0"/>
              </a:spcBef>
              <a:buFont typeface="Arial"/>
              <a:buChar char="•"/>
            </a:pPr>
            <a:r>
              <a:rPr lang="en" dirty="0"/>
              <a:t>Rent Pay is a hassle</a:t>
            </a:r>
          </a:p>
          <a:p>
            <a:pPr marL="685800" lvl="0" indent="-457200">
              <a:spcBef>
                <a:spcPts val="0"/>
              </a:spcBef>
              <a:buFont typeface="Arial"/>
              <a:buChar char="•"/>
            </a:pPr>
            <a:r>
              <a:rPr lang="en" dirty="0"/>
              <a:t>No peace of mind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Updated Scope</a:t>
            </a:r>
          </a:p>
        </p:txBody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685800" lvl="0" indent="-457200" rtl="0">
              <a:spcBef>
                <a:spcPts val="0"/>
              </a:spcBef>
              <a:buFont typeface="Arial"/>
              <a:buChar char="•"/>
            </a:pPr>
            <a:r>
              <a:rPr lang="en" dirty="0"/>
              <a:t>Still built for the Google Android Platform</a:t>
            </a:r>
          </a:p>
          <a:p>
            <a:pPr marL="685800" lvl="0" indent="-457200" rtl="0">
              <a:spcBef>
                <a:spcPts val="0"/>
              </a:spcBef>
              <a:buFont typeface="Arial"/>
              <a:buChar char="•"/>
            </a:pPr>
            <a:r>
              <a:rPr lang="en" dirty="0"/>
              <a:t>Still designed for small to medium sized property managers and their tenants</a:t>
            </a:r>
          </a:p>
          <a:p>
            <a:pPr marL="685800" lvl="0" indent="-457200" rtl="0">
              <a:spcBef>
                <a:spcPts val="0"/>
              </a:spcBef>
              <a:buFont typeface="Arial"/>
              <a:buChar char="•"/>
            </a:pPr>
            <a:r>
              <a:rPr lang="en" dirty="0"/>
              <a:t>Rent Payments will now only be handled by Stripe</a:t>
            </a:r>
          </a:p>
          <a:p>
            <a:pPr marL="685800" lvl="0" indent="-457200">
              <a:spcBef>
                <a:spcPts val="0"/>
              </a:spcBef>
              <a:buFont typeface="Arial"/>
              <a:buChar char="•"/>
            </a:pPr>
            <a:r>
              <a:rPr lang="en" dirty="0"/>
              <a:t>No big changes to project scope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Overview of Class Diagrams</a:t>
            </a:r>
          </a:p>
        </p:txBody>
      </p:sp>
      <p:pic>
        <p:nvPicPr>
          <p:cNvPr id="59" name="Shape 5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169069" y="1200150"/>
            <a:ext cx="3517729" cy="3862474"/>
          </a:xfrm>
          <a:prstGeom prst="rect">
            <a:avLst/>
          </a:prstGeom>
          <a:noFill/>
          <a:ln>
            <a:noFill/>
          </a:ln>
        </p:spPr>
      </p:pic>
      <p:pic>
        <p:nvPicPr>
          <p:cNvPr id="60" name="Shape 6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83250" y="1595399"/>
            <a:ext cx="4885824" cy="3071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Send Message Sequence Diagram</a:t>
            </a:r>
          </a:p>
        </p:txBody>
      </p:sp>
      <p:sp>
        <p:nvSpPr>
          <p:cNvPr id="66" name="Shape 66"/>
          <p:cNvSpPr txBox="1">
            <a:spLocks noGrp="1"/>
          </p:cNvSpPr>
          <p:nvPr>
            <p:ph type="body" idx="1"/>
          </p:nvPr>
        </p:nvSpPr>
        <p:spPr>
          <a:xfrm>
            <a:off x="138500" y="1200150"/>
            <a:ext cx="2756099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514350" lvl="0" indent="-285750" rtl="0">
              <a:spcBef>
                <a:spcPts val="0"/>
              </a:spcBef>
              <a:buSzPct val="100000"/>
              <a:buFont typeface="Arial"/>
              <a:buChar char="•"/>
            </a:pPr>
            <a:r>
              <a:rPr lang="en" sz="1800" dirty="0"/>
              <a:t>To send a message, users, both tenants and managers, first navigate to their list of users they are eligible to talk to</a:t>
            </a:r>
          </a:p>
          <a:p>
            <a:pPr marL="514350" lvl="0" indent="-285750">
              <a:spcBef>
                <a:spcPts val="0"/>
              </a:spcBef>
              <a:buSzPct val="100000"/>
              <a:buFont typeface="Arial"/>
              <a:buChar char="•"/>
            </a:pPr>
            <a:r>
              <a:rPr lang="en" sz="1800" dirty="0"/>
              <a:t>A message thread is chosen and the message is sent through the Sinch messaging client</a:t>
            </a:r>
          </a:p>
        </p:txBody>
      </p:sp>
      <p:pic>
        <p:nvPicPr>
          <p:cNvPr id="67" name="Shape 6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941500" y="1264175"/>
            <a:ext cx="6145813" cy="36616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Read Message Sequence Diagram</a:t>
            </a:r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>
            <a:off x="243675" y="1200150"/>
            <a:ext cx="2450999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514350" lvl="0" indent="-285750" rtl="0">
              <a:spcBef>
                <a:spcPts val="0"/>
              </a:spcBef>
              <a:buSzPct val="100000"/>
              <a:buFont typeface="Arial"/>
              <a:buChar char="•"/>
            </a:pPr>
            <a:r>
              <a:rPr lang="en" sz="1600" dirty="0"/>
              <a:t>To read a message, users, both tenants and managers, navigate to their list of users they are eligible to talk to</a:t>
            </a:r>
          </a:p>
          <a:p>
            <a:pPr marL="514350" lvl="0" indent="-285750">
              <a:spcBef>
                <a:spcPts val="0"/>
              </a:spcBef>
              <a:buSzPct val="100000"/>
              <a:buFont typeface="Arial"/>
              <a:buChar char="•"/>
            </a:pPr>
            <a:r>
              <a:rPr lang="en" sz="1600" dirty="0"/>
              <a:t>A message thread is chosen and the Parse database populates the message thread with past read and unread messages</a:t>
            </a:r>
          </a:p>
        </p:txBody>
      </p:sp>
      <p:pic>
        <p:nvPicPr>
          <p:cNvPr id="74" name="Shape 7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796800" y="1273775"/>
            <a:ext cx="6288183" cy="37256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Messaging Classes</a:t>
            </a:r>
          </a:p>
        </p:txBody>
      </p:sp>
      <p:pic>
        <p:nvPicPr>
          <p:cNvPr id="80" name="Shape 8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758212" y="1200150"/>
            <a:ext cx="3452486" cy="386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Paying Rent</a:t>
            </a:r>
          </a:p>
        </p:txBody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2785199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514350" lvl="0" indent="-285750" rtl="0">
              <a:spcBef>
                <a:spcPts val="0"/>
              </a:spcBef>
              <a:buSzPct val="100000"/>
              <a:buFont typeface="Arial"/>
              <a:buChar char="•"/>
            </a:pPr>
            <a:r>
              <a:rPr lang="en" sz="1800" dirty="0"/>
              <a:t>To Pay rent, tenants must enter their credit card information and enter the amount they want to pay.  </a:t>
            </a:r>
          </a:p>
          <a:p>
            <a:pPr marL="514350" lvl="0" indent="-285750">
              <a:spcBef>
                <a:spcPts val="0"/>
              </a:spcBef>
              <a:buSzPct val="100000"/>
              <a:buFont typeface="Arial"/>
              <a:buChar char="•"/>
            </a:pPr>
            <a:r>
              <a:rPr lang="en" sz="1800" dirty="0"/>
              <a:t>Then, by clicking the confirm button, they will kick off the process of making a payment, and storing it in the database. </a:t>
            </a:r>
          </a:p>
        </p:txBody>
      </p:sp>
      <p:pic>
        <p:nvPicPr>
          <p:cNvPr id="87" name="Shape 8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544200" y="1570487"/>
            <a:ext cx="5255324" cy="2985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Viewing Payment History</a:t>
            </a:r>
          </a:p>
        </p:txBody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2925299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514350" lvl="0" indent="-285750">
              <a:spcBef>
                <a:spcPts val="0"/>
              </a:spcBef>
              <a:buSzPct val="100000"/>
              <a:buFont typeface="Arial"/>
              <a:buChar char="•"/>
            </a:pPr>
            <a:r>
              <a:rPr lang="en" sz="1800" dirty="0"/>
              <a:t>For viewing the payment history, the payments need to be retrieved from the database and displayed on the RecyclerView.</a:t>
            </a:r>
          </a:p>
        </p:txBody>
      </p:sp>
      <p:pic>
        <p:nvPicPr>
          <p:cNvPr id="94" name="Shape 9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554025" y="1627425"/>
            <a:ext cx="5444299" cy="3152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theme/theme1.xml><?xml version="1.0" encoding="utf-8"?>
<a:theme xmlns:a="http://schemas.openxmlformats.org/drawingml/2006/main" name="khaki">
  <a:themeElements>
    <a:clrScheme name="Custom 349">
      <a:dk1>
        <a:srgbClr val="262626"/>
      </a:dk1>
      <a:lt1>
        <a:srgbClr val="E6D6BD"/>
      </a:lt1>
      <a:dk2>
        <a:srgbClr val="535353"/>
      </a:dk2>
      <a:lt2>
        <a:srgbClr val="B4AD9E"/>
      </a:lt2>
      <a:accent1>
        <a:srgbClr val="ADB48E"/>
      </a:accent1>
      <a:accent2>
        <a:srgbClr val="867961"/>
      </a:accent2>
      <a:accent3>
        <a:srgbClr val="CBB680"/>
      </a:accent3>
      <a:accent4>
        <a:srgbClr val="78A3C0"/>
      </a:accent4>
      <a:accent5>
        <a:srgbClr val="C0AE91"/>
      </a:accent5>
      <a:accent6>
        <a:srgbClr val="668874"/>
      </a:accent6>
      <a:hlink>
        <a:srgbClr val="4B94B3"/>
      </a:hlink>
      <a:folHlink>
        <a:srgbClr val="41414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428</Words>
  <Application>Microsoft Macintosh PowerPoint</Application>
  <PresentationFormat>On-screen Show (16:9)</PresentationFormat>
  <Paragraphs>48</Paragraphs>
  <Slides>17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khaki</vt:lpstr>
      <vt:lpstr> At Ease</vt:lpstr>
      <vt:lpstr>Updated Problem</vt:lpstr>
      <vt:lpstr>Updated Scope</vt:lpstr>
      <vt:lpstr>Overview of Class Diagrams</vt:lpstr>
      <vt:lpstr>Send Message Sequence Diagram</vt:lpstr>
      <vt:lpstr>Read Message Sequence Diagram</vt:lpstr>
      <vt:lpstr>Messaging Classes</vt:lpstr>
      <vt:lpstr>Paying Rent</vt:lpstr>
      <vt:lpstr>Viewing Payment History</vt:lpstr>
      <vt:lpstr>Editing Payment Settings</vt:lpstr>
      <vt:lpstr>Adding a Payment Account</vt:lpstr>
      <vt:lpstr>Payment Classes</vt:lpstr>
      <vt:lpstr>Maintenance Request Sequence Diagram</vt:lpstr>
      <vt:lpstr>Maintenance Request Sequence Diagram</vt:lpstr>
      <vt:lpstr>Maintenance Request Sequence Diagram</vt:lpstr>
      <vt:lpstr>Maintenance Classes</vt:lpstr>
      <vt:lpstr>Summary of Changes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At Ease</dc:title>
  <cp:lastModifiedBy>Lucius Guthrie</cp:lastModifiedBy>
  <cp:revision>1</cp:revision>
  <dcterms:modified xsi:type="dcterms:W3CDTF">2015-10-27T18:28:50Z</dcterms:modified>
</cp:coreProperties>
</file>